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Old Standard TT"/>
      <p:regular r:id="rId17"/>
      <p:bold r:id="rId18"/>
      <p: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OldStandardT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OldStandardTT-italic.fntdata"/><Relationship Id="rId6" Type="http://schemas.openxmlformats.org/officeDocument/2006/relationships/slide" Target="slides/slide1.xml"/><Relationship Id="rId18" Type="http://schemas.openxmlformats.org/officeDocument/2006/relationships/font" Target="fonts/OldStandardTT-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k-sagepub-com.proxy.seattleu.edu/reference/hdbk_GISsocieety/n24.xml"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187b5c953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187b5c953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Even cities like SeaTac and Des Moines lack almost any major public transportation other than airport routes in SeaTac and on demand services.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187eb898ee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187eb898ee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187b5c95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187b5c95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200000"/>
              </a:lnSpc>
              <a:spcBef>
                <a:spcPts val="0"/>
              </a:spcBef>
              <a:spcAft>
                <a:spcPts val="0"/>
              </a:spcAft>
              <a:buClr>
                <a:schemeClr val="dk1"/>
              </a:buClr>
              <a:buSzPts val="1200"/>
              <a:buFont typeface="Old Standard TT"/>
              <a:buChar char="●"/>
            </a:pPr>
            <a:r>
              <a:rPr lang="en" sz="1200">
                <a:solidFill>
                  <a:schemeClr val="dk1"/>
                </a:solidFill>
                <a:latin typeface="Old Standard TT"/>
                <a:ea typeface="Old Standard TT"/>
                <a:cs typeface="Old Standard TT"/>
                <a:sym typeface="Old Standard TT"/>
              </a:rPr>
              <a:t>Historically, transportation policy in the United States has disproportionately prioritized investment in transportation systems that favor personal vehicle ownership.</a:t>
            </a:r>
            <a:endParaRPr sz="1200">
              <a:solidFill>
                <a:schemeClr val="dk1"/>
              </a:solidFill>
              <a:latin typeface="Old Standard TT"/>
              <a:ea typeface="Old Standard TT"/>
              <a:cs typeface="Old Standard TT"/>
              <a:sym typeface="Old Standard TT"/>
            </a:endParaRPr>
          </a:p>
          <a:p>
            <a:pPr indent="-304800" lvl="0" marL="457200" rtl="0" algn="l">
              <a:lnSpc>
                <a:spcPct val="200000"/>
              </a:lnSpc>
              <a:spcBef>
                <a:spcPts val="0"/>
              </a:spcBef>
              <a:spcAft>
                <a:spcPts val="0"/>
              </a:spcAft>
              <a:buClr>
                <a:schemeClr val="dk1"/>
              </a:buClr>
              <a:buSzPts val="1200"/>
              <a:buFont typeface="Old Standard TT"/>
              <a:buChar char="●"/>
            </a:pPr>
            <a:r>
              <a:rPr lang="en" sz="1200">
                <a:solidFill>
                  <a:schemeClr val="dk1"/>
                </a:solidFill>
                <a:latin typeface="Old Standard TT"/>
                <a:ea typeface="Old Standard TT"/>
                <a:cs typeface="Old Standard TT"/>
                <a:sym typeface="Old Standard TT"/>
              </a:rPr>
              <a:t>These trends have been shown as accurate in other major US cities, but a comprehensive study has not been published in regards to King County</a:t>
            </a:r>
            <a:endParaRPr sz="1200">
              <a:solidFill>
                <a:schemeClr val="dk1"/>
              </a:solidFill>
              <a:latin typeface="Old Standard TT"/>
              <a:ea typeface="Old Standard TT"/>
              <a:cs typeface="Old Standard TT"/>
              <a:sym typeface="Old Standard T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187b5c953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187b5c953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suburbanization of Poverty” 63% increase in suburban poverty in Seattle Metro Area  between 2000-2015</a:t>
            </a:r>
            <a:endParaRPr/>
          </a:p>
          <a:p>
            <a:pPr indent="0" lvl="0" marL="0" rtl="0" algn="l">
              <a:spcBef>
                <a:spcPts val="0"/>
              </a:spcBef>
              <a:spcAft>
                <a:spcPts val="0"/>
              </a:spcAft>
              <a:buNone/>
            </a:pPr>
            <a:r>
              <a:t/>
            </a:r>
            <a:endParaRPr sz="1200">
              <a:solidFill>
                <a:srgbClr val="2E2E2E"/>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187b5c953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187b5c953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Emily Talen, “</a:t>
            </a:r>
            <a:r>
              <a:rPr lang="en" sz="1200">
                <a:solidFill>
                  <a:srgbClr val="2E2E2E"/>
                </a:solidFill>
                <a:highlight>
                  <a:srgbClr val="FFFFFF"/>
                </a:highlight>
              </a:rPr>
              <a:t>Access in spatial equity terms is defined as the ability to reach a given destination based on geographic distance: locations that have desirable facilities or services close by are said to have better access than locations that have facilities and services far away.”</a:t>
            </a:r>
            <a:endParaRPr sz="1200">
              <a:solidFill>
                <a:srgbClr val="2E2E2E"/>
              </a:solidFill>
              <a:highlight>
                <a:srgbClr val="FFFFFF"/>
              </a:highlight>
            </a:endParaRPr>
          </a:p>
          <a:p>
            <a:pPr indent="0" lvl="0" marL="0" rtl="0" algn="l">
              <a:spcBef>
                <a:spcPts val="0"/>
              </a:spcBef>
              <a:spcAft>
                <a:spcPts val="0"/>
              </a:spcAft>
              <a:buClr>
                <a:schemeClr val="dk1"/>
              </a:buClr>
              <a:buSzPts val="1100"/>
              <a:buFont typeface="Arial"/>
              <a:buNone/>
            </a:pPr>
            <a:r>
              <a:t/>
            </a:r>
            <a:endParaRPr sz="1200">
              <a:solidFill>
                <a:srgbClr val="2E2E2E"/>
              </a:solidFill>
              <a:highlight>
                <a:srgbClr val="FFFFFF"/>
              </a:highlight>
            </a:endParaRPr>
          </a:p>
          <a:p>
            <a:pPr indent="0" lvl="0" marL="0" rtl="0" algn="l">
              <a:spcBef>
                <a:spcPts val="0"/>
              </a:spcBef>
              <a:spcAft>
                <a:spcPts val="0"/>
              </a:spcAft>
              <a:buClr>
                <a:schemeClr val="dk1"/>
              </a:buClr>
              <a:buSzPts val="1100"/>
              <a:buFont typeface="Arial"/>
              <a:buNone/>
            </a:pPr>
            <a:r>
              <a:rPr lang="en" sz="1200">
                <a:solidFill>
                  <a:srgbClr val="2E2E2E"/>
                </a:solidFill>
                <a:highlight>
                  <a:srgbClr val="FFFFFF"/>
                </a:highlight>
              </a:rPr>
              <a:t>The achievement of equity in the distribution of public resources is a goal of paramount importance. Deciding the distribution of benefits (“who gets what”) and costs (“who pays”) is something policymakers have a great deal of control over as they attempt to guide the allocation of scarce public resources. Equitable distribution entails locating resources or facilities so that as many different spatially defined social groups as possible benefit – that is, have access. It is inherently a geographic question (Hay, 1995).</a:t>
            </a:r>
            <a:endParaRPr sz="1200">
              <a:solidFill>
                <a:srgbClr val="2E2E2E"/>
              </a:solidFill>
              <a:highlight>
                <a:srgbClr val="FFFFFF"/>
              </a:highlight>
            </a:endParaRPr>
          </a:p>
          <a:p>
            <a:pPr indent="0" lvl="0" marL="0" rtl="0" algn="l">
              <a:spcBef>
                <a:spcPts val="0"/>
              </a:spcBef>
              <a:spcAft>
                <a:spcPts val="0"/>
              </a:spcAft>
              <a:buClr>
                <a:schemeClr val="dk1"/>
              </a:buClr>
              <a:buSzPts val="1100"/>
              <a:buFont typeface="Arial"/>
              <a:buNone/>
            </a:pPr>
            <a:r>
              <a:rPr lang="en" sz="1050" u="sng">
                <a:solidFill>
                  <a:srgbClr val="006ACC"/>
                </a:solidFill>
                <a:highlight>
                  <a:srgbClr val="FFFFFF"/>
                </a:highlight>
                <a:hlinkClick r:id="rId2">
                  <a:extLst>
                    <a:ext uri="{A12FA001-AC4F-418D-AE19-62706E023703}">
                      <ahyp:hlinkClr val="tx"/>
                    </a:ext>
                  </a:extLst>
                </a:hlinkClick>
              </a:rPr>
              <a:t>https://sk-sagepub-com.proxy.seattleu.edu/reference/hdbk_GISsocieety/n24.xml</a:t>
            </a:r>
            <a:endParaRPr sz="1200">
              <a:solidFill>
                <a:srgbClr val="2E2E2E"/>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194fc0acb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194fc0acb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194fc0acb4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194fc0acb4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187eb898ee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187eb898ee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187eb898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187eb898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187b5c953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187b5c953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sciencedirect.com/science/article/pii/S0264275117310855" TargetMode="External"/><Relationship Id="rId4" Type="http://schemas.openxmlformats.org/officeDocument/2006/relationships/hyperlink" Target="https://www.psrc.org/opportunity-mapp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GIS Project: Transportation Equity</a:t>
            </a:r>
            <a:endParaRPr/>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lang="en" sz="1100">
                <a:solidFill>
                  <a:schemeClr val="dk1"/>
                </a:solidFill>
                <a:highlight>
                  <a:srgbClr val="FFFFFF"/>
                </a:highlight>
              </a:rPr>
              <a:t>Justin Crippen, </a:t>
            </a:r>
            <a:r>
              <a:rPr lang="en" sz="1100">
                <a:solidFill>
                  <a:schemeClr val="dk1"/>
                </a:solidFill>
                <a:highlight>
                  <a:srgbClr val="FFFFFF"/>
                </a:highlight>
              </a:rPr>
              <a:t>Ashlee Day, Prateek Kakkar, </a:t>
            </a:r>
            <a:r>
              <a:rPr lang="en" sz="1100">
                <a:solidFill>
                  <a:schemeClr val="dk1"/>
                </a:solidFill>
                <a:highlight>
                  <a:srgbClr val="FFFFFF"/>
                </a:highlight>
              </a:rPr>
              <a:t>Isaac Yescas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Conclusions</a:t>
            </a:r>
            <a:endParaRPr/>
          </a:p>
        </p:txBody>
      </p:sp>
      <p:sp>
        <p:nvSpPr>
          <p:cNvPr id="115" name="Google Shape;115;p2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Results of Hypothesis: Accepted!</a:t>
            </a:r>
            <a:endParaRPr/>
          </a:p>
          <a:p>
            <a:pPr indent="-317500" lvl="1" marL="914400" rtl="0" algn="l">
              <a:spcBef>
                <a:spcPts val="0"/>
              </a:spcBef>
              <a:spcAft>
                <a:spcPts val="0"/>
              </a:spcAft>
              <a:buSzPts val="1400"/>
              <a:buChar char="○"/>
            </a:pPr>
            <a:r>
              <a:rPr lang="en"/>
              <a:t>King County transit routes are heavily located away from affordable housing, primarily congregated near businesses in Seattle and other major King County cities.</a:t>
            </a:r>
            <a:endParaRPr/>
          </a:p>
          <a:p>
            <a:pPr indent="-342900" lvl="0" marL="457200" rtl="0" algn="l">
              <a:spcBef>
                <a:spcPts val="0"/>
              </a:spcBef>
              <a:spcAft>
                <a:spcPts val="0"/>
              </a:spcAft>
              <a:buSzPts val="1800"/>
              <a:buChar char="●"/>
            </a:pPr>
            <a:r>
              <a:rPr lang="en"/>
              <a:t>Other </a:t>
            </a:r>
            <a:r>
              <a:rPr lang="en"/>
              <a:t>Relevant</a:t>
            </a:r>
            <a:r>
              <a:rPr lang="en"/>
              <a:t> Results and Recommendations:</a:t>
            </a:r>
            <a:endParaRPr/>
          </a:p>
          <a:p>
            <a:pPr indent="-317500" lvl="1" marL="914400" rtl="0" algn="l">
              <a:spcBef>
                <a:spcPts val="0"/>
              </a:spcBef>
              <a:spcAft>
                <a:spcPts val="0"/>
              </a:spcAft>
              <a:buSzPts val="1400"/>
              <a:buChar char="○"/>
            </a:pPr>
            <a:r>
              <a:rPr lang="en"/>
              <a:t>Eastern and Northern King County are almost entirely devoid of access to transit, even in areas such as Sammamish and </a:t>
            </a:r>
            <a:r>
              <a:rPr lang="en"/>
              <a:t>Woodinville</a:t>
            </a:r>
            <a:r>
              <a:rPr lang="en"/>
              <a:t> with a higher disability percentage and income level.</a:t>
            </a:r>
            <a:endParaRPr/>
          </a:p>
          <a:p>
            <a:pPr indent="-317500" lvl="1" marL="914400" rtl="0" algn="l">
              <a:spcBef>
                <a:spcPts val="0"/>
              </a:spcBef>
              <a:spcAft>
                <a:spcPts val="0"/>
              </a:spcAft>
              <a:buSzPts val="1400"/>
              <a:buChar char="○"/>
            </a:pPr>
            <a:r>
              <a:rPr lang="en"/>
              <a:t>Higher income level only increases access to transit if living near a major shopping center or business hub.</a:t>
            </a:r>
            <a:endParaRPr/>
          </a:p>
          <a:p>
            <a:pPr indent="-317500" lvl="1" marL="914400" rtl="0" algn="l">
              <a:spcBef>
                <a:spcPts val="0"/>
              </a:spcBef>
              <a:spcAft>
                <a:spcPts val="0"/>
              </a:spcAft>
              <a:buSzPts val="1400"/>
              <a:buChar char="○"/>
            </a:pPr>
            <a:r>
              <a:rPr lang="en"/>
              <a:t>Disabled persons who need access to curb ramps for safe transit access are even further limited in their accessibility, limited almost entirely to the city of Seattle within King County.</a:t>
            </a:r>
            <a:endParaRPr/>
          </a:p>
          <a:p>
            <a:pPr indent="-342900" lvl="0" marL="457200" rtl="0" algn="l">
              <a:spcBef>
                <a:spcPts val="0"/>
              </a:spcBef>
              <a:spcAft>
                <a:spcPts val="0"/>
              </a:spcAft>
              <a:buSzPts val="1800"/>
              <a:buChar char="●"/>
            </a:pPr>
            <a:r>
              <a:rPr lang="en"/>
              <a:t>Finding are congruent with research performed by other studies in other major </a:t>
            </a:r>
            <a:r>
              <a:rPr lang="en"/>
              <a:t>metropolitan</a:t>
            </a:r>
            <a:r>
              <a:rPr lang="en"/>
              <a:t> areas (Kramer, 2018).</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Sources and References</a:t>
            </a:r>
            <a:endParaRPr/>
          </a:p>
        </p:txBody>
      </p:sp>
      <p:sp>
        <p:nvSpPr>
          <p:cNvPr id="121" name="Google Shape;121;p23"/>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457200" lvl="0" marL="457200" rtl="0" algn="l">
              <a:lnSpc>
                <a:spcPct val="95000"/>
              </a:lnSpc>
              <a:spcBef>
                <a:spcPts val="1200"/>
              </a:spcBef>
              <a:spcAft>
                <a:spcPts val="0"/>
              </a:spcAft>
              <a:buClr>
                <a:schemeClr val="dk1"/>
              </a:buClr>
              <a:buSzPts val="1100"/>
              <a:buFont typeface="Arial"/>
              <a:buNone/>
            </a:pPr>
            <a:r>
              <a:rPr lang="en" sz="1200">
                <a:latin typeface="Arial"/>
                <a:ea typeface="Arial"/>
                <a:cs typeface="Arial"/>
                <a:sym typeface="Arial"/>
              </a:rPr>
              <a:t>Brumbaugh, S. (2018, September). </a:t>
            </a:r>
            <a:r>
              <a:rPr i="1" lang="en" sz="1200">
                <a:latin typeface="Arial"/>
                <a:ea typeface="Arial"/>
                <a:cs typeface="Arial"/>
                <a:sym typeface="Arial"/>
              </a:rPr>
              <a:t>Travel patterns of american adults with disabilities</a:t>
            </a:r>
            <a:r>
              <a:rPr lang="en" sz="1200">
                <a:latin typeface="Arial"/>
                <a:ea typeface="Arial"/>
                <a:cs typeface="Arial"/>
                <a:sym typeface="Arial"/>
              </a:rPr>
              <a:t>. Bureau of Transportation Statistics. https://www.bts.gov/sites/bts.dot.gov/files/2022-01/travel-patterns-american-adults-disabilities-updated-01-03-22.pdf</a:t>
            </a:r>
            <a:endParaRPr sz="1200">
              <a:latin typeface="Arial"/>
              <a:ea typeface="Arial"/>
              <a:cs typeface="Arial"/>
              <a:sym typeface="Arial"/>
            </a:endParaRPr>
          </a:p>
          <a:p>
            <a:pPr indent="-457200" lvl="0" marL="457200" rtl="0" algn="l">
              <a:lnSpc>
                <a:spcPct val="95000"/>
              </a:lnSpc>
              <a:spcBef>
                <a:spcPts val="1200"/>
              </a:spcBef>
              <a:spcAft>
                <a:spcPts val="0"/>
              </a:spcAft>
              <a:buClr>
                <a:schemeClr val="dk1"/>
              </a:buClr>
              <a:buSzPts val="1100"/>
              <a:buFont typeface="Arial"/>
              <a:buNone/>
            </a:pPr>
            <a:r>
              <a:rPr lang="en" sz="1200">
                <a:latin typeface="Arial"/>
                <a:ea typeface="Arial"/>
                <a:cs typeface="Arial"/>
                <a:sym typeface="Arial"/>
              </a:rPr>
              <a:t>Kneebone, E. (2017, February 15). </a:t>
            </a:r>
            <a:r>
              <a:rPr i="1" lang="en" sz="1200">
                <a:latin typeface="Arial"/>
                <a:ea typeface="Arial"/>
                <a:cs typeface="Arial"/>
                <a:sym typeface="Arial"/>
              </a:rPr>
              <a:t>The changing geography of US poverty</a:t>
            </a:r>
            <a:r>
              <a:rPr lang="en" sz="1200">
                <a:latin typeface="Arial"/>
                <a:ea typeface="Arial"/>
                <a:cs typeface="Arial"/>
                <a:sym typeface="Arial"/>
              </a:rPr>
              <a:t>. Brookings Institute. Retrieved February 1, 1992, from https://www.brookings.edu/testimonies/the-changing-geography-of-us-poverty/</a:t>
            </a:r>
            <a:endParaRPr sz="1200">
              <a:latin typeface="Arial"/>
              <a:ea typeface="Arial"/>
              <a:cs typeface="Arial"/>
              <a:sym typeface="Arial"/>
            </a:endParaRPr>
          </a:p>
          <a:p>
            <a:pPr indent="-457200" lvl="0" marL="457200" rtl="0" algn="l">
              <a:lnSpc>
                <a:spcPct val="95000"/>
              </a:lnSpc>
              <a:spcBef>
                <a:spcPts val="1200"/>
              </a:spcBef>
              <a:spcAft>
                <a:spcPts val="0"/>
              </a:spcAft>
              <a:buClr>
                <a:schemeClr val="dk1"/>
              </a:buClr>
              <a:buSzPts val="1100"/>
              <a:buFont typeface="Arial"/>
              <a:buNone/>
            </a:pPr>
            <a:r>
              <a:rPr lang="en" sz="1200">
                <a:latin typeface="Arial"/>
                <a:ea typeface="Arial"/>
                <a:cs typeface="Arial"/>
                <a:sym typeface="Arial"/>
              </a:rPr>
              <a:t>Kramer, A. (2018). The unaffordable city: Housing and transit in North American cities. </a:t>
            </a:r>
            <a:r>
              <a:rPr i="1" lang="en" sz="1200">
                <a:latin typeface="Arial"/>
                <a:ea typeface="Arial"/>
                <a:cs typeface="Arial"/>
                <a:sym typeface="Arial"/>
              </a:rPr>
              <a:t>Cities</a:t>
            </a:r>
            <a:r>
              <a:rPr lang="en" sz="1200">
                <a:latin typeface="Arial"/>
                <a:ea typeface="Arial"/>
                <a:cs typeface="Arial"/>
                <a:sym typeface="Arial"/>
              </a:rPr>
              <a:t>, </a:t>
            </a:r>
            <a:r>
              <a:rPr i="1" lang="en" sz="1200">
                <a:latin typeface="Arial"/>
                <a:ea typeface="Arial"/>
                <a:cs typeface="Arial"/>
                <a:sym typeface="Arial"/>
              </a:rPr>
              <a:t>83</a:t>
            </a:r>
            <a:r>
              <a:rPr lang="en" sz="1200">
                <a:latin typeface="Arial"/>
                <a:ea typeface="Arial"/>
                <a:cs typeface="Arial"/>
                <a:sym typeface="Arial"/>
              </a:rPr>
              <a:t>, 1–10. </a:t>
            </a:r>
            <a:r>
              <a:rPr lang="en" sz="1200" u="sng">
                <a:solidFill>
                  <a:srgbClr val="1155CC"/>
                </a:solidFill>
                <a:latin typeface="Arial"/>
                <a:ea typeface="Arial"/>
                <a:cs typeface="Arial"/>
                <a:sym typeface="Arial"/>
                <a:hlinkClick r:id="rId3">
                  <a:extLst>
                    <a:ext uri="{A12FA001-AC4F-418D-AE19-62706E023703}">
                      <ahyp:hlinkClr val="tx"/>
                    </a:ext>
                  </a:extLst>
                </a:hlinkClick>
              </a:rPr>
              <a:t>https://www.sciencedirect.com/science/article/pii/S0264275117310855</a:t>
            </a:r>
            <a:endParaRPr sz="1200">
              <a:latin typeface="Arial"/>
              <a:ea typeface="Arial"/>
              <a:cs typeface="Arial"/>
              <a:sym typeface="Arial"/>
            </a:endParaRPr>
          </a:p>
          <a:p>
            <a:pPr indent="-457200" lvl="0" marL="457200" rtl="0" algn="l">
              <a:lnSpc>
                <a:spcPct val="95000"/>
              </a:lnSpc>
              <a:spcBef>
                <a:spcPts val="1200"/>
              </a:spcBef>
              <a:spcAft>
                <a:spcPts val="0"/>
              </a:spcAft>
              <a:buClr>
                <a:schemeClr val="dk1"/>
              </a:buClr>
              <a:buSzPts val="1100"/>
              <a:buFont typeface="Arial"/>
              <a:buNone/>
            </a:pPr>
            <a:r>
              <a:rPr lang="en" sz="1200">
                <a:latin typeface="Arial"/>
                <a:ea typeface="Arial"/>
                <a:cs typeface="Arial"/>
                <a:sym typeface="Arial"/>
              </a:rPr>
              <a:t>Puget Sound Regional Council. (n.d.) </a:t>
            </a:r>
            <a:r>
              <a:rPr i="1" lang="en" sz="1200">
                <a:latin typeface="Arial"/>
                <a:ea typeface="Arial"/>
                <a:cs typeface="Arial"/>
                <a:sym typeface="Arial"/>
              </a:rPr>
              <a:t>Opportunity mapping. </a:t>
            </a:r>
            <a:r>
              <a:rPr lang="en" sz="1200">
                <a:latin typeface="Arial"/>
                <a:ea typeface="Arial"/>
                <a:cs typeface="Arial"/>
                <a:sym typeface="Arial"/>
              </a:rPr>
              <a:t>Retrieved February 1, 2022. </a:t>
            </a:r>
            <a:r>
              <a:rPr lang="en" sz="1200" u="sng">
                <a:solidFill>
                  <a:srgbClr val="1155CC"/>
                </a:solidFill>
                <a:latin typeface="Arial"/>
                <a:ea typeface="Arial"/>
                <a:cs typeface="Arial"/>
                <a:sym typeface="Arial"/>
                <a:hlinkClick r:id="rId4">
                  <a:extLst>
                    <a:ext uri="{A12FA001-AC4F-418D-AE19-62706E023703}">
                      <ahyp:hlinkClr val="tx"/>
                    </a:ext>
                  </a:extLst>
                </a:hlinkClick>
              </a:rPr>
              <a:t>https://www.psrc.org/opportunity-mapping</a:t>
            </a:r>
            <a:r>
              <a:rPr lang="en" sz="1200">
                <a:latin typeface="Arial"/>
                <a:ea typeface="Arial"/>
                <a:cs typeface="Arial"/>
                <a:sym typeface="Arial"/>
              </a:rPr>
              <a:t> </a:t>
            </a:r>
            <a:endParaRPr sz="1200">
              <a:latin typeface="Arial"/>
              <a:ea typeface="Arial"/>
              <a:cs typeface="Arial"/>
              <a:sym typeface="Arial"/>
            </a:endParaRPr>
          </a:p>
          <a:p>
            <a:pPr indent="-457200" lvl="0" marL="457200" rtl="0" algn="l">
              <a:lnSpc>
                <a:spcPct val="95000"/>
              </a:lnSpc>
              <a:spcBef>
                <a:spcPts val="1200"/>
              </a:spcBef>
              <a:spcAft>
                <a:spcPts val="0"/>
              </a:spcAft>
              <a:buClr>
                <a:schemeClr val="dk1"/>
              </a:buClr>
              <a:buSzPts val="1100"/>
              <a:buFont typeface="Arial"/>
              <a:buNone/>
            </a:pPr>
            <a:r>
              <a:rPr lang="en" sz="1200">
                <a:latin typeface="Arial"/>
                <a:ea typeface="Arial"/>
                <a:cs typeface="Arial"/>
                <a:sym typeface="Arial"/>
              </a:rPr>
              <a:t>Stacy, C., Su, Y., Noble, E., Stern, A., Blagg, K., Rainer, M., &amp; Ezike, R. (2020, October). </a:t>
            </a:r>
            <a:r>
              <a:rPr i="1" lang="en" sz="1200">
                <a:latin typeface="Arial"/>
                <a:ea typeface="Arial"/>
                <a:cs typeface="Arial"/>
                <a:sym typeface="Arial"/>
              </a:rPr>
              <a:t>Access to opportunity through equitable transportation: Lessons from four metropolitan Regions</a:t>
            </a:r>
            <a:r>
              <a:rPr lang="en" sz="1200">
                <a:latin typeface="Arial"/>
                <a:ea typeface="Arial"/>
                <a:cs typeface="Arial"/>
                <a:sym typeface="Arial"/>
              </a:rPr>
              <a:t>. Urban Institute. https://www.urban.org/research/publication/access-opportunity-through-equitable-transportation/view/full_report</a:t>
            </a:r>
            <a:endParaRPr sz="1200">
              <a:latin typeface="Arial"/>
              <a:ea typeface="Arial"/>
              <a:cs typeface="Arial"/>
              <a:sym typeface="Arial"/>
            </a:endParaRPr>
          </a:p>
          <a:p>
            <a:pPr indent="-457200" lvl="0" marL="457200" rtl="0" algn="l">
              <a:lnSpc>
                <a:spcPct val="95000"/>
              </a:lnSpc>
              <a:spcBef>
                <a:spcPts val="1200"/>
              </a:spcBef>
              <a:spcAft>
                <a:spcPts val="0"/>
              </a:spcAft>
              <a:buClr>
                <a:schemeClr val="dk1"/>
              </a:buClr>
              <a:buSzPts val="1100"/>
              <a:buFont typeface="Arial"/>
              <a:buNone/>
            </a:pPr>
            <a:r>
              <a:rPr lang="en" sz="1200">
                <a:latin typeface="Arial"/>
                <a:ea typeface="Arial"/>
                <a:cs typeface="Arial"/>
                <a:sym typeface="Arial"/>
              </a:rPr>
              <a:t>US Census Bureau. (2021, November 21). </a:t>
            </a:r>
            <a:r>
              <a:rPr i="1" lang="en" sz="1200">
                <a:latin typeface="Arial"/>
                <a:ea typeface="Arial"/>
                <a:cs typeface="Arial"/>
                <a:sym typeface="Arial"/>
              </a:rPr>
              <a:t>How disability data are collected from the american community survey</a:t>
            </a:r>
            <a:r>
              <a:rPr lang="en" sz="1200">
                <a:latin typeface="Arial"/>
                <a:ea typeface="Arial"/>
                <a:cs typeface="Arial"/>
                <a:sym typeface="Arial"/>
              </a:rPr>
              <a:t>. Census.Gov. Retrieved February 1, 2022, from https://www.census.gov/topics/health/disability/guidance/data-collection-acs.html</a:t>
            </a:r>
            <a:endParaRPr sz="1200">
              <a:latin typeface="Arial"/>
              <a:ea typeface="Arial"/>
              <a:cs typeface="Arial"/>
              <a:sym typeface="Arial"/>
            </a:endParaRPr>
          </a:p>
          <a:p>
            <a:pPr indent="0" lvl="0" marL="0" rtl="0" algn="l">
              <a:lnSpc>
                <a:spcPct val="95000"/>
              </a:lnSpc>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sp>
        <p:nvSpPr>
          <p:cNvPr id="66" name="Google Shape;66;p1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04800" lvl="0" marL="457200" rtl="0" algn="l">
              <a:lnSpc>
                <a:spcPct val="200000"/>
              </a:lnSpc>
              <a:spcBef>
                <a:spcPts val="0"/>
              </a:spcBef>
              <a:spcAft>
                <a:spcPts val="0"/>
              </a:spcAft>
              <a:buClr>
                <a:schemeClr val="dk1"/>
              </a:buClr>
              <a:buSzPts val="1200"/>
              <a:buChar char="●"/>
            </a:pPr>
            <a:r>
              <a:rPr lang="en" sz="1200">
                <a:solidFill>
                  <a:schemeClr val="dk1"/>
                </a:solidFill>
              </a:rPr>
              <a:t>People with disabilities are often forced to make difficult decisions about where they are able to live, work, and spend their time based on access to public services that are out of their control.</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Access to reliable and accessible public transit is a fundamental part of ensuring that all people, especially those with disabilities, have equal access to opportunity.</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By comparing where people with disabilities reside with the location of accessible public transportation options, we can better understand what gaps exist with regard to mobility </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t>By adding </a:t>
            </a:r>
            <a:r>
              <a:rPr lang="en" sz="1200">
                <a:solidFill>
                  <a:schemeClr val="dk1"/>
                </a:solidFill>
              </a:rPr>
              <a:t> in data comparing the location of affordable housing with census income data, we gain additional insight to equity disparities experienced by people with disabilities.</a:t>
            </a:r>
            <a:endParaRPr sz="12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Question and Hypothesis</a:t>
            </a:r>
            <a:endParaRPr/>
          </a:p>
        </p:txBody>
      </p:sp>
      <p:sp>
        <p:nvSpPr>
          <p:cNvPr id="72" name="Google Shape;72;p1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Research Questions:</a:t>
            </a:r>
            <a:endParaRPr/>
          </a:p>
          <a:p>
            <a:pPr indent="-310832" lvl="1" marL="914400" rtl="0" algn="l">
              <a:lnSpc>
                <a:spcPct val="200000"/>
              </a:lnSpc>
              <a:spcBef>
                <a:spcPts val="0"/>
              </a:spcBef>
              <a:spcAft>
                <a:spcPts val="0"/>
              </a:spcAft>
              <a:buSzPct val="100000"/>
              <a:buChar char="○"/>
            </a:pPr>
            <a:r>
              <a:rPr lang="en">
                <a:solidFill>
                  <a:srgbClr val="333333"/>
                </a:solidFill>
              </a:rPr>
              <a:t>What areas of King County are people with disabilities likely to be concentrated in, and how is this influenced by factors such as income level, housing affordability, transit access? </a:t>
            </a:r>
            <a:endParaRPr>
              <a:solidFill>
                <a:srgbClr val="333333"/>
              </a:solidFill>
            </a:endParaRPr>
          </a:p>
          <a:p>
            <a:pPr indent="-310832" lvl="1" marL="914400" rtl="0" algn="l">
              <a:lnSpc>
                <a:spcPct val="200000"/>
              </a:lnSpc>
              <a:spcBef>
                <a:spcPts val="0"/>
              </a:spcBef>
              <a:spcAft>
                <a:spcPts val="0"/>
              </a:spcAft>
              <a:buSzPct val="100000"/>
              <a:buChar char="○"/>
            </a:pPr>
            <a:r>
              <a:rPr lang="en">
                <a:solidFill>
                  <a:srgbClr val="333333"/>
                </a:solidFill>
              </a:rPr>
              <a:t>How do people with disabilities navigate the trade off between housing costs and access to transportation?</a:t>
            </a:r>
            <a:endParaRPr>
              <a:solidFill>
                <a:srgbClr val="333333"/>
              </a:solidFill>
            </a:endParaRPr>
          </a:p>
          <a:p>
            <a:pPr indent="-334327" lvl="0" marL="457200" rtl="0" algn="l">
              <a:lnSpc>
                <a:spcPct val="200000"/>
              </a:lnSpc>
              <a:spcBef>
                <a:spcPts val="0"/>
              </a:spcBef>
              <a:spcAft>
                <a:spcPts val="0"/>
              </a:spcAft>
              <a:buClr>
                <a:srgbClr val="333333"/>
              </a:buClr>
              <a:buSzPct val="100000"/>
              <a:buChar char="●"/>
            </a:pPr>
            <a:r>
              <a:rPr lang="en">
                <a:solidFill>
                  <a:srgbClr val="333333"/>
                </a:solidFill>
              </a:rPr>
              <a:t>Hypothesis</a:t>
            </a:r>
            <a:endParaRPr>
              <a:solidFill>
                <a:srgbClr val="333333"/>
              </a:solidFill>
            </a:endParaRPr>
          </a:p>
          <a:p>
            <a:pPr indent="-316706" lvl="1" marL="914400" rtl="0" algn="l">
              <a:lnSpc>
                <a:spcPct val="200000"/>
              </a:lnSpc>
              <a:spcBef>
                <a:spcPts val="0"/>
              </a:spcBef>
              <a:spcAft>
                <a:spcPts val="0"/>
              </a:spcAft>
              <a:buClr>
                <a:srgbClr val="333333"/>
              </a:buClr>
              <a:buSzPct val="100000"/>
              <a:buChar char="○"/>
            </a:pPr>
            <a:r>
              <a:rPr lang="en" sz="1500">
                <a:solidFill>
                  <a:srgbClr val="333333"/>
                </a:solidFill>
              </a:rPr>
              <a:t>Affordable housing is likely to be congregated away from urban centers with sought after resources, which ultimately negatively impacts disabled people who are more likely to rely on public transportation as a primary method of mobility.</a:t>
            </a:r>
            <a:endParaRPr sz="1500">
              <a:solidFill>
                <a:srgbClr val="33333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Design</a:t>
            </a:r>
            <a:endParaRPr/>
          </a:p>
        </p:txBody>
      </p:sp>
      <p:sp>
        <p:nvSpPr>
          <p:cNvPr id="78" name="Google Shape;78;p1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04800" lvl="0" marL="457200" rtl="0" algn="l">
              <a:lnSpc>
                <a:spcPct val="200000"/>
              </a:lnSpc>
              <a:spcBef>
                <a:spcPts val="0"/>
              </a:spcBef>
              <a:spcAft>
                <a:spcPts val="0"/>
              </a:spcAft>
              <a:buClr>
                <a:schemeClr val="dk1"/>
              </a:buClr>
              <a:buSzPts val="1200"/>
              <a:buChar char="●"/>
            </a:pPr>
            <a:r>
              <a:rPr lang="en" sz="1200">
                <a:solidFill>
                  <a:schemeClr val="dk1"/>
                </a:solidFill>
              </a:rPr>
              <a:t>This research question will be answered by combining a framework of social and spatial equity to understand the relationship between disability and access to public services.</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In this case-study, we will be examining data around the percentage of population living with disabilities, as well as data on median house price and income distribution by census tracts.</a:t>
            </a:r>
            <a:endParaRPr sz="1200">
              <a:solidFill>
                <a:schemeClr val="dk1"/>
              </a:solidFill>
            </a:endParaRPr>
          </a:p>
          <a:p>
            <a:pPr indent="457200" lvl="0" marL="0" rtl="0" algn="l">
              <a:lnSpc>
                <a:spcPct val="200000"/>
              </a:lnSpc>
              <a:spcBef>
                <a:spcPts val="0"/>
              </a:spcBef>
              <a:spcAft>
                <a:spcPts val="0"/>
              </a:spcAft>
              <a:buNone/>
            </a:pPr>
            <a:r>
              <a:rPr lang="en" sz="1200">
                <a:solidFill>
                  <a:schemeClr val="dk1"/>
                </a:solidFill>
              </a:rPr>
              <a:t>The variables we are looking at fall into the following categories: </a:t>
            </a:r>
            <a:endParaRPr sz="1200">
              <a:solidFill>
                <a:schemeClr val="dk1"/>
              </a:solidFill>
            </a:endParaRPr>
          </a:p>
          <a:p>
            <a:pPr indent="-304800" lvl="0" marL="914400" rtl="0" algn="l">
              <a:lnSpc>
                <a:spcPct val="200000"/>
              </a:lnSpc>
              <a:spcBef>
                <a:spcPts val="0"/>
              </a:spcBef>
              <a:spcAft>
                <a:spcPts val="0"/>
              </a:spcAft>
              <a:buClr>
                <a:schemeClr val="dk1"/>
              </a:buClr>
              <a:buSzPts val="1200"/>
              <a:buChar char="●"/>
            </a:pPr>
            <a:r>
              <a:rPr lang="en" sz="1200">
                <a:solidFill>
                  <a:schemeClr val="dk1"/>
                </a:solidFill>
              </a:rPr>
              <a:t>Independent: Number of residents with disabilities per census tract and median income per census tract obtained from the Census Bureau</a:t>
            </a:r>
            <a:endParaRPr sz="1200">
              <a:solidFill>
                <a:schemeClr val="dk1"/>
              </a:solidFill>
            </a:endParaRPr>
          </a:p>
          <a:p>
            <a:pPr indent="-304800" lvl="0" marL="914400" rtl="0" algn="l">
              <a:lnSpc>
                <a:spcPct val="200000"/>
              </a:lnSpc>
              <a:spcBef>
                <a:spcPts val="0"/>
              </a:spcBef>
              <a:spcAft>
                <a:spcPts val="0"/>
              </a:spcAft>
              <a:buClr>
                <a:schemeClr val="dk1"/>
              </a:buClr>
              <a:buSzPts val="1200"/>
              <a:buChar char="●"/>
            </a:pPr>
            <a:r>
              <a:rPr lang="en" sz="1200">
                <a:solidFill>
                  <a:schemeClr val="dk1"/>
                </a:solidFill>
              </a:rPr>
              <a:t>Dependent: Median price of housing and income level by census tract obtained from the Census Bureau and GIS data on public transit routes </a:t>
            </a:r>
            <a:endParaRPr sz="1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0" y="445025"/>
            <a:ext cx="2043000" cy="335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Disability Percentage and Transit Access</a:t>
            </a:r>
            <a:endParaRPr/>
          </a:p>
        </p:txBody>
      </p:sp>
      <p:pic>
        <p:nvPicPr>
          <p:cNvPr id="84" name="Google Shape;84;p17"/>
          <p:cNvPicPr preferRelativeResize="0"/>
          <p:nvPr/>
        </p:nvPicPr>
        <p:blipFill rotWithShape="1">
          <a:blip r:embed="rId3">
            <a:alphaModFix/>
          </a:blip>
          <a:srcRect b="0" l="0" r="1312" t="0"/>
          <a:stretch/>
        </p:blipFill>
        <p:spPr>
          <a:xfrm>
            <a:off x="1949550" y="0"/>
            <a:ext cx="7194450" cy="51434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0" y="445025"/>
            <a:ext cx="2043000" cy="335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Disability Percentage and Transit Access</a:t>
            </a:r>
            <a:endParaRPr/>
          </a:p>
        </p:txBody>
      </p:sp>
      <p:pic>
        <p:nvPicPr>
          <p:cNvPr id="90" name="Google Shape;90;p18"/>
          <p:cNvPicPr preferRelativeResize="0"/>
          <p:nvPr/>
        </p:nvPicPr>
        <p:blipFill>
          <a:blip r:embed="rId3">
            <a:alphaModFix/>
          </a:blip>
          <a:stretch>
            <a:fillRect/>
          </a:stretch>
        </p:blipFill>
        <p:spPr>
          <a:xfrm>
            <a:off x="1880925" y="94075"/>
            <a:ext cx="7140951" cy="50494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52450" y="455250"/>
            <a:ext cx="1907400" cy="2116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Home Values and Transit Access</a:t>
            </a:r>
            <a:endParaRPr/>
          </a:p>
        </p:txBody>
      </p:sp>
      <p:sp>
        <p:nvSpPr>
          <p:cNvPr id="96" name="Google Shape;96;p19"/>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7" name="Google Shape;97;p19"/>
          <p:cNvPicPr preferRelativeResize="0"/>
          <p:nvPr/>
        </p:nvPicPr>
        <p:blipFill>
          <a:blip r:embed="rId3">
            <a:alphaModFix/>
          </a:blip>
          <a:stretch>
            <a:fillRect/>
          </a:stretch>
        </p:blipFill>
        <p:spPr>
          <a:xfrm>
            <a:off x="2149725" y="51850"/>
            <a:ext cx="6740826" cy="5091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62825" y="154700"/>
            <a:ext cx="19905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Median Income and Transit Access</a:t>
            </a:r>
            <a:endParaRPr/>
          </a:p>
        </p:txBody>
      </p:sp>
      <p:pic>
        <p:nvPicPr>
          <p:cNvPr id="103" name="Google Shape;103;p20"/>
          <p:cNvPicPr preferRelativeResize="0"/>
          <p:nvPr/>
        </p:nvPicPr>
        <p:blipFill rotWithShape="1">
          <a:blip r:embed="rId3">
            <a:alphaModFix/>
          </a:blip>
          <a:srcRect b="0" l="0" r="0" t="0"/>
          <a:stretch/>
        </p:blipFill>
        <p:spPr>
          <a:xfrm>
            <a:off x="1862500" y="0"/>
            <a:ext cx="7460100" cy="51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675" y="61350"/>
            <a:ext cx="1544400" cy="1867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Curb Ramps in Major King County Cities</a:t>
            </a:r>
            <a:endParaRPr/>
          </a:p>
        </p:txBody>
      </p:sp>
      <p:pic>
        <p:nvPicPr>
          <p:cNvPr id="109" name="Google Shape;109;p21"/>
          <p:cNvPicPr preferRelativeResize="0"/>
          <p:nvPr/>
        </p:nvPicPr>
        <p:blipFill>
          <a:blip r:embed="rId3">
            <a:alphaModFix/>
          </a:blip>
          <a:stretch>
            <a:fillRect/>
          </a:stretch>
        </p:blipFill>
        <p:spPr>
          <a:xfrm>
            <a:off x="2074000" y="103700"/>
            <a:ext cx="7070000" cy="4914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